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4" r:id="rId1"/>
    <p:sldMasterId id="2147483779" r:id="rId2"/>
    <p:sldMasterId id="2147483868" r:id="rId3"/>
    <p:sldMasterId id="2147483817" r:id="rId4"/>
    <p:sldMasterId id="2147483930" r:id="rId5"/>
    <p:sldMasterId id="2147483918" r:id="rId6"/>
    <p:sldMasterId id="2147483958" r:id="rId7"/>
  </p:sldMasterIdLst>
  <p:notesMasterIdLst>
    <p:notesMasterId r:id="rId24"/>
  </p:notesMasterIdLst>
  <p:handoutMasterIdLst>
    <p:handoutMasterId r:id="rId25"/>
  </p:handoutMasterIdLst>
  <p:sldIdLst>
    <p:sldId id="257" r:id="rId8"/>
    <p:sldId id="624" r:id="rId9"/>
    <p:sldId id="735" r:id="rId10"/>
    <p:sldId id="725" r:id="rId11"/>
    <p:sldId id="742" r:id="rId12"/>
    <p:sldId id="726" r:id="rId13"/>
    <p:sldId id="727" r:id="rId14"/>
    <p:sldId id="734" r:id="rId15"/>
    <p:sldId id="730" r:id="rId16"/>
    <p:sldId id="732" r:id="rId17"/>
    <p:sldId id="733" r:id="rId18"/>
    <p:sldId id="736" r:id="rId19"/>
    <p:sldId id="737" r:id="rId20"/>
    <p:sldId id="738" r:id="rId21"/>
    <p:sldId id="739" r:id="rId22"/>
    <p:sldId id="740" r:id="rId23"/>
  </p:sldIdLst>
  <p:sldSz cx="9144000" cy="6858000" type="screen4x3"/>
  <p:notesSz cx="92964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overA" initials="" lastIdx="3" clrIdx="0"/>
  <p:cmAuthor id="1" name="BOP Employee" initials="BE" lastIdx="19" clrIdx="1"/>
  <p:cmAuthor id="2" name="ReimannS" initials="R" lastIdx="57" clrIdx="2"/>
  <p:cmAuthor id="3" name="RacekA" initials="AR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  <a:srgbClr val="003399"/>
    <a:srgbClr val="CC0000"/>
    <a:srgbClr val="7CACA6"/>
    <a:srgbClr val="31859C"/>
    <a:srgbClr val="849F6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6" autoAdjust="0"/>
    <p:restoredTop sz="91756" autoAdjust="0"/>
  </p:normalViewPr>
  <p:slideViewPr>
    <p:cSldViewPr>
      <p:cViewPr varScale="1">
        <p:scale>
          <a:sx n="80" d="100"/>
          <a:sy n="80" d="100"/>
        </p:scale>
        <p:origin x="144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98"/>
    </p:cViewPr>
  </p:sorterViewPr>
  <p:notesViewPr>
    <p:cSldViewPr>
      <p:cViewPr varScale="1">
        <p:scale>
          <a:sx n="59" d="100"/>
          <a:sy n="59" d="100"/>
        </p:scale>
        <p:origin x="-2508" y="-84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8440" cy="34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809" y="0"/>
            <a:ext cx="4028440" cy="34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98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694"/>
            <a:ext cx="4028440" cy="34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809" y="6513694"/>
            <a:ext cx="4028440" cy="34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2620C59C-7C28-492B-A2D2-02777796D3B2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8440" cy="34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5809" y="0"/>
            <a:ext cx="4028440" cy="34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53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337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640" y="3258019"/>
            <a:ext cx="7437120" cy="3085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694"/>
            <a:ext cx="4028440" cy="34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809" y="6513694"/>
            <a:ext cx="4028440" cy="34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D946E933-4C62-4797-8F1E-F8BFD2706A6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6E933-4C62-4797-8F1E-F8BFD2706A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6E933-4C62-4797-8F1E-F8BFD2706A6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With the Theology of Benefits as a foundational context, the design objectives guided the redesign:</a:t>
            </a:r>
          </a:p>
          <a:p>
            <a:pPr>
              <a:buFontTx/>
              <a:buChar char="-"/>
            </a:pPr>
            <a:r>
              <a:rPr lang="en-US" baseline="0" dirty="0" smtClean="0"/>
              <a:t>Single plan –with a menu of </a:t>
            </a:r>
            <a:r>
              <a:rPr lang="en-US" b="1" baseline="0" dirty="0" smtClean="0"/>
              <a:t>Employer Benefit Options</a:t>
            </a:r>
            <a:r>
              <a:rPr lang="en-US" baseline="0" dirty="0" smtClean="0"/>
              <a:t> </a:t>
            </a:r>
          </a:p>
          <a:p>
            <a:pPr>
              <a:buFontTx/>
              <a:buChar char="-"/>
            </a:pPr>
            <a:r>
              <a:rPr lang="en-US" baseline="0" dirty="0" smtClean="0"/>
              <a:t>Preserve all existing benefits for installed teaching elders -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with pricing that supports community nature and is expressed as a percentage of effective salary.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002060"/>
                </a:solidFill>
              </a:rPr>
              <a:t>- Adopt language</a:t>
            </a:r>
            <a:r>
              <a:rPr lang="en-US" b="0" dirty="0" smtClean="0">
                <a:solidFill>
                  <a:srgbClr val="002060"/>
                </a:solidFill>
              </a:rPr>
              <a:t> consistent with the Book of Order</a:t>
            </a:r>
          </a:p>
          <a:p>
            <a:pPr>
              <a:buFontTx/>
              <a:buChar char="-"/>
            </a:pPr>
            <a:r>
              <a:rPr lang="en-US" b="0" dirty="0" smtClean="0">
                <a:solidFill>
                  <a:srgbClr val="002060"/>
                </a:solidFill>
              </a:rPr>
              <a:t>- </a:t>
            </a:r>
            <a:r>
              <a:rPr lang="en-US" b="1" dirty="0" smtClean="0">
                <a:solidFill>
                  <a:srgbClr val="002060"/>
                </a:solidFill>
              </a:rPr>
              <a:t>Modernize plan provisions </a:t>
            </a:r>
            <a:r>
              <a:rPr lang="en-US" b="0" dirty="0" smtClean="0">
                <a:solidFill>
                  <a:srgbClr val="002060"/>
                </a:solidFill>
              </a:rPr>
              <a:t> where it is appropriate</a:t>
            </a:r>
          </a:p>
          <a:p>
            <a:pPr>
              <a:buFontTx/>
              <a:buChar char="-"/>
            </a:pPr>
            <a:r>
              <a:rPr lang="en-US" b="0" dirty="0" smtClean="0">
                <a:solidFill>
                  <a:srgbClr val="002060"/>
                </a:solidFill>
              </a:rPr>
              <a:t>- </a:t>
            </a:r>
            <a:r>
              <a:rPr lang="en-US" b="1" dirty="0" smtClean="0">
                <a:solidFill>
                  <a:srgbClr val="002060"/>
                </a:solidFill>
              </a:rPr>
              <a:t>Reinforce holistic health – </a:t>
            </a:r>
            <a:r>
              <a:rPr lang="en-US" b="0" dirty="0" smtClean="0">
                <a:solidFill>
                  <a:srgbClr val="002060"/>
                </a:solidFill>
              </a:rPr>
              <a:t>echoing CREDO – spiritual, physical</a:t>
            </a:r>
            <a:r>
              <a:rPr lang="en-US" b="0" baseline="0" dirty="0" smtClean="0">
                <a:solidFill>
                  <a:srgbClr val="002060"/>
                </a:solidFill>
              </a:rPr>
              <a:t> &amp;</a:t>
            </a:r>
            <a:r>
              <a:rPr lang="en-US" b="0" dirty="0" smtClean="0">
                <a:solidFill>
                  <a:srgbClr val="002060"/>
                </a:solidFill>
              </a:rPr>
              <a:t> emotional, financial, and vocational well-being</a:t>
            </a:r>
          </a:p>
          <a:p>
            <a:pPr>
              <a:buFontTx/>
              <a:buChar char="-"/>
            </a:pPr>
            <a:r>
              <a:rPr lang="en-US" b="0" dirty="0" smtClean="0">
                <a:solidFill>
                  <a:srgbClr val="002060"/>
                </a:solidFill>
              </a:rPr>
              <a:t>Develop a pricing model that is </a:t>
            </a:r>
            <a:r>
              <a:rPr lang="en-US" b="1" dirty="0" smtClean="0">
                <a:solidFill>
                  <a:srgbClr val="002060"/>
                </a:solidFill>
              </a:rPr>
              <a:t>sustainable and transparent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6E933-4C62-4797-8F1E-F8BFD2706A6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6E933-4C62-4797-8F1E-F8BFD2706A6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6E933-4C62-4797-8F1E-F8BFD2706A6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47938" y="515938"/>
            <a:ext cx="2498725" cy="18748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29640" y="2473377"/>
            <a:ext cx="7437120" cy="3870273"/>
          </a:xfrm>
        </p:spPr>
        <p:txBody>
          <a:bodyPr>
            <a:normAutofit/>
          </a:bodyPr>
          <a:lstStyle/>
          <a:p>
            <a:r>
              <a:rPr lang="en-US" i="1" dirty="0" smtClean="0"/>
              <a:t>Invite but not require covered partners participation</a:t>
            </a:r>
          </a:p>
          <a:p>
            <a:r>
              <a:rPr lang="en-US" i="1" dirty="0" smtClean="0"/>
              <a:t>Adopt Wholeness</a:t>
            </a:r>
            <a:r>
              <a:rPr lang="en-US" i="1" baseline="0" dirty="0" smtClean="0"/>
              <a:t> / Well-being theme</a:t>
            </a:r>
          </a:p>
          <a:p>
            <a:r>
              <a:rPr lang="en-US" i="1" baseline="0" dirty="0" smtClean="0"/>
              <a:t>Add physical and spiritual components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E1359-2DA2-4102-8E5F-3C314329F386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260647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962400"/>
            <a:ext cx="8763000" cy="781050"/>
          </a:xfrm>
        </p:spPr>
        <p:txBody>
          <a:bodyPr>
            <a:normAutofit/>
          </a:bodyPr>
          <a:lstStyle>
            <a:lvl1pPr algn="ctr">
              <a:defRPr sz="3600" cap="all" baseline="0">
                <a:solidFill>
                  <a:srgbClr val="AA7456"/>
                </a:solidFill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91200"/>
            <a:ext cx="6400800" cy="533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fld id="{2AD13281-EA34-4830-A727-637A3D8F5C65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28600" y="3733800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506E7D"/>
                </a:solidFill>
                <a:latin typeface="Times New Roman" pitchFamily="18" charset="0"/>
                <a:cs typeface="Times New Roman" pitchFamily="18" charset="0"/>
              </a:rPr>
              <a:t>Benefits through the stages</a:t>
            </a:r>
            <a:r>
              <a:rPr lang="en-US" sz="2000" baseline="0" dirty="0" smtClean="0">
                <a:solidFill>
                  <a:srgbClr val="506E7D"/>
                </a:solidFill>
                <a:latin typeface="Times New Roman" pitchFamily="18" charset="0"/>
                <a:cs typeface="Times New Roman" pitchFamily="18" charset="0"/>
              </a:rPr>
              <a:t> of your life.</a:t>
            </a:r>
            <a:endParaRPr lang="en-US" sz="2000" dirty="0">
              <a:solidFill>
                <a:srgbClr val="506E7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655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A78F-2513-43F0-9B81-6DA42EA795AB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37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40F9-36B9-4339-BE67-3FE06EF57B63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616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25C3-56E1-47A6-BCAD-849EEDB07B1A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D62F-4254-4FD5-A8B4-CFE0CFEE4B78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4D47-F031-428C-8B98-59B9F9CD8370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3913-AC61-4CCE-BAA4-5E30F18345FD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F962-73FF-4BC6-9E75-B753E2D1AC3F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D3ED-FBFA-47F5-80EF-B03C4D8EFD30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05B5-1347-4737-891E-A88E387E350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9F6F1-EA32-4B27-B70F-9F2CCCEDFD73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AF98-0502-4F30-833A-BF6808570976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27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93198-4870-4337-9445-6C20425EB69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54EB0-7D2E-46F0-B13F-CFD94FD0D9B0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819A-59C5-486A-B35C-A174CCFB0509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0214A-8904-4AFF-A735-CDD170DECCAD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3A5C-8E4B-4783-9F40-B8FE7D89889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8F70-A0B5-494B-B9A1-E879B3E9A8BD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E65E-6886-468A-82AE-5F6672AE0686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DA73-7CF6-46CA-A0F7-CB3AF1E40F0F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8C0B-A974-4E99-A7FB-1349ABE23F97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C18A-A13F-4CAF-9EFC-DB04477E4D4E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fld id="{33C2D859-07B5-4F8C-A9C9-CDFFE5F181BA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5005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7A562-A159-48CD-97A1-7B8F26C92B7A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EC8F-6A58-40F1-9B5D-523683D590F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5F1BD-A1B2-40C9-85E8-56803B20E5B4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EA8A-7F06-4BDB-8980-9003795A29DE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1DCBC-2E25-4EC3-9722-EBF68FE7915D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C0C6-2142-4861-B0A3-B3A21C8AB06A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DB15-9014-4138-9E8A-0D4CE2C23306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25D6-00AF-4CC1-9861-1988D407B3D1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FB59-7606-4D3E-B080-C5A8644C9FAA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8CF7-CD1A-45C0-9C10-604010745E38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600200"/>
            <a:ext cx="3352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CA356-94C6-4B60-B7A7-6FEC23011886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33189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57D4-D1DA-4B75-83DC-A7440C2BBFBF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25A39-B3B4-4BFE-B2A7-D79CAF1E84AE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0BE4-79DD-4575-A027-F1F5E18787D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5855-83EB-4EDA-A180-D1B297067F9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32FB-236D-4039-85E1-E1F4AEC9A93A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EA9CB-64AF-4F71-91D8-3A94C0FD23E9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0884-39FF-4126-BF8A-AC5F06E057C4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36B6-E615-4641-B855-2A250A541BA4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C6BC-CB48-4141-9EEF-3674E05D552A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D695-7C7B-427E-9E9C-35E1BDCA0C0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535113"/>
            <a:ext cx="3354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174875"/>
            <a:ext cx="3354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6B038-641D-4E30-BECC-626FD87FA66A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938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9D0A-D11A-42D7-840B-26C1AA7B7AD8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3F2F0-1A56-4D94-B38B-B83EE3C60F4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A0A9-0DD6-48D5-9D75-605BAD70C688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26198-05B5-44C1-A4B6-192BE8A39D28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2240-BE2D-47EF-BADD-B36D1F8B444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40714-6EF8-4F83-B77B-CD75D49C59DE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A577-64D9-491D-A9A4-E541A40D0826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4598-2ACA-4592-8F13-13D474FD575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A3D5-78F3-47D4-ADE3-5886DF63AC74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A184-E37D-4CCA-A862-0B7E6ED07FF6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78561-B38C-4B9A-A30C-E945FBEFF3E8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1266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31EE-C7AD-4DFB-AC3C-304C27E9BF18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150F4-C38D-4B8F-A7F5-61F0C22B9EED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8E02-D28B-4534-A901-3FA35AFCCE13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9FC5-E61A-4E12-8528-FDD51000A7D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2FA-D3DF-403C-B121-1AE568E860A7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3745-6865-4932-98F4-93CF6457D307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D232A-5FD4-40CA-BAED-073575284702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2024-2A1C-425E-9B60-591FB2631B4E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97C3B-F40C-46F6-A72E-DABC0E02D66E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C21CF-5BFD-47BE-8A05-5CD217052094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5071-2121-466C-A08A-1D598CC4D14F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10364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CAC8-666C-48D6-B674-368FFBE545E7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E9DA-3D4E-42AA-BBAC-9926D493266E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636-DB12-4769-8888-E56DD11573C7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FB3B7-17C9-44F2-9ED9-3B9C1FAA7358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89A79-EF9E-448B-9341-C9A82D15784E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25EA-E9CD-412D-8E98-283A90FE62CB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E878-91A2-4630-A8D5-ECED0F35C118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BC286-303A-4274-AB5B-8E07336F67C0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83536-1AF6-43E2-A883-C69D47FB953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824F-638F-4000-B96B-EE057C990670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99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ED357-D159-46AC-8979-45BCEFF4AECE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314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600200"/>
            <a:ext cx="7543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32BE000-0678-40F5-8C04-042AB524D1CB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553200"/>
            <a:ext cx="21336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8F66A22-050C-4FBA-86AB-490B4C54225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9568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172200"/>
            <a:ext cx="1898650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615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cap="all" baseline="0">
          <a:solidFill>
            <a:schemeClr val="accent6">
              <a:lumMod val="50000"/>
            </a:schemeClr>
          </a:solidFill>
          <a:latin typeface="Times New Roman" pitchFamily="18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3351A-6828-4489-974F-639DBF2F0150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01C80-10ED-439C-B437-4F6EE35C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854" r:id="rId9"/>
    <p:sldLayoutId id="2147483788" r:id="rId10"/>
    <p:sldLayoutId id="2147483789" r:id="rId11"/>
    <p:sldLayoutId id="214748379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8AE47-8618-4E7E-B1A9-1127EA172C81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AA598-524F-40C2-B758-70DDAB03F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E3ADF-AB69-45A2-A16A-6BA9073356A7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90146-071F-45E9-9C6E-4ECB95707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1F7BE-8386-432F-93CC-095F21F72215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7FB9B-36EC-4728-9F50-F49247AFC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94C2B-1B6D-4F77-89F7-CE79130F061A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8A1B5-C392-4CAB-8262-B8929EBA1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F5583-F0E9-47EE-A129-D7FE3BE346C1}" type="datetime1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33299-8335-4D03-8519-2EBA43BA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keaton@pensions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nsions.org/availableresources/taxadvantagedplans/Pages/default.asp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delity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447800" y="5029200"/>
            <a:ext cx="6781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28600" y="4267200"/>
            <a:ext cx="8763000" cy="9906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Synod of the Sun 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Personnel &amp; Transition Comm.</a:t>
            </a:r>
            <a:endParaRPr lang="en-US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5410200"/>
            <a:ext cx="6400800" cy="12192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Rev. Kevin Keaton, Regional Representative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1-800-773-7752, ext. 7044</a:t>
            </a:r>
          </a:p>
          <a:p>
            <a:r>
              <a:rPr lang="en-US" sz="2000" dirty="0" smtClean="0">
                <a:hlinkClick r:id="rId3"/>
              </a:rPr>
              <a:t>kkeaton@pensions.org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Sharing?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5438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Employers</a:t>
            </a:r>
            <a:r>
              <a:rPr lang="en-US" dirty="0" smtClean="0">
                <a:solidFill>
                  <a:srgbClr val="002060"/>
                </a:solidFill>
              </a:rPr>
              <a:t> will be required to fund at least 50 percent of the cost of member-only coverage.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Employees</a:t>
            </a:r>
            <a:r>
              <a:rPr lang="en-US" dirty="0" smtClean="0">
                <a:solidFill>
                  <a:srgbClr val="002060"/>
                </a:solidFill>
              </a:rPr>
              <a:t> may be asked to pay for up to 50 percent of member-only coverage and up to 100 percent of the incremental cost of coverage for their eligible family members.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Pastor’s Participation </a:t>
            </a:r>
            <a:r>
              <a:rPr lang="en-US" dirty="0" smtClean="0">
                <a:solidFill>
                  <a:srgbClr val="002060"/>
                </a:solidFill>
              </a:rPr>
              <a:t>is non-contributory and restores Call Neutrality 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When?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543800" cy="4525963"/>
          </a:xfrm>
        </p:spPr>
        <p:txBody>
          <a:bodyPr>
            <a:normAutofit/>
          </a:bodyPr>
          <a:lstStyle/>
          <a:p>
            <a:r>
              <a:rPr lang="en-US" b="1" smtClean="0">
                <a:solidFill>
                  <a:srgbClr val="002060"/>
                </a:solidFill>
              </a:rPr>
              <a:t>Act </a:t>
            </a:r>
            <a:r>
              <a:rPr lang="en-US" b="1" dirty="0" smtClean="0">
                <a:solidFill>
                  <a:srgbClr val="002060"/>
                </a:solidFill>
              </a:rPr>
              <a:t>on Proposed Plan Design</a:t>
            </a:r>
            <a:r>
              <a:rPr lang="en-US" dirty="0" smtClean="0">
                <a:solidFill>
                  <a:srgbClr val="002060"/>
                </a:solidFill>
              </a:rPr>
              <a:t> by the Board of Directors</a:t>
            </a: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	</a:t>
            </a:r>
            <a:r>
              <a:rPr lang="en-US" i="1" dirty="0" smtClean="0">
                <a:solidFill>
                  <a:srgbClr val="002060"/>
                </a:solidFill>
              </a:rPr>
              <a:t> – </a:t>
            </a:r>
            <a:r>
              <a:rPr lang="en-US" b="1" dirty="0" smtClean="0">
                <a:solidFill>
                  <a:srgbClr val="002060"/>
                </a:solidFill>
              </a:rPr>
              <a:t>March, 2016 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Interpretation and Communication</a:t>
            </a:r>
          </a:p>
          <a:p>
            <a:pPr lvl="1"/>
            <a:r>
              <a:rPr lang="en-US" sz="2600" dirty="0" smtClean="0">
                <a:solidFill>
                  <a:srgbClr val="002060"/>
                </a:solidFill>
              </a:rPr>
              <a:t>Regional Benefits Consultations</a:t>
            </a:r>
          </a:p>
          <a:p>
            <a:pPr lvl="1"/>
            <a:r>
              <a:rPr lang="en-US" sz="2600" dirty="0" smtClean="0">
                <a:solidFill>
                  <a:srgbClr val="002060"/>
                </a:solidFill>
              </a:rPr>
              <a:t>Local Gatherings of Large Employers</a:t>
            </a:r>
          </a:p>
          <a:p>
            <a:pPr lvl="1"/>
            <a:r>
              <a:rPr lang="en-US" sz="2600" dirty="0" smtClean="0">
                <a:solidFill>
                  <a:srgbClr val="002060"/>
                </a:solidFill>
              </a:rPr>
              <a:t>General Assembly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Redesigned Benefits Plan 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2060"/>
                </a:solidFill>
              </a:rPr>
              <a:t>	</a:t>
            </a:r>
            <a:r>
              <a:rPr lang="en-US" i="1" dirty="0" smtClean="0">
                <a:solidFill>
                  <a:srgbClr val="002060"/>
                </a:solidFill>
              </a:rPr>
              <a:t>– Effective 1/1/17</a:t>
            </a:r>
            <a:endParaRPr lang="en-US" i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Tax Advantaged Plans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Tax Advantaged Plan Resources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hlinkClick r:id="rId2"/>
              </a:rPr>
              <a:t>http://www.pensions.org/availableresources/taxadvantagedplans/Pages/default.aspx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en-US" sz="9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Section 125 Plans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Web Module providing overview of Section 125 Plans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Employer Guide to Tax Advantaged Plans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Sample Documents</a:t>
            </a:r>
          </a:p>
          <a:p>
            <a:pPr lvl="1"/>
            <a:endParaRPr lang="en-US" sz="900" b="1" dirty="0" smtClean="0">
              <a:solidFill>
                <a:srgbClr val="002060"/>
              </a:solidFill>
            </a:endParaRPr>
          </a:p>
          <a:p>
            <a:pPr lvl="1">
              <a:buNone/>
            </a:pPr>
            <a:r>
              <a:rPr lang="en-US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Note: </a:t>
            </a:r>
            <a:r>
              <a:rPr lang="en-US" sz="2600" dirty="0" smtClean="0">
                <a:solidFill>
                  <a:srgbClr val="002060"/>
                </a:solidFill>
              </a:rPr>
              <a:t>Flexible Spending Arrangements </a:t>
            </a:r>
            <a:r>
              <a:rPr lang="en-US" sz="2600" b="1" i="1" dirty="0" smtClean="0">
                <a:solidFill>
                  <a:srgbClr val="002060"/>
                </a:solidFill>
              </a:rPr>
              <a:t>only</a:t>
            </a:r>
            <a:r>
              <a:rPr lang="en-US" sz="2600" dirty="0" smtClean="0">
                <a:solidFill>
                  <a:srgbClr val="002060"/>
                </a:solidFill>
              </a:rPr>
              <a:t> may be offered when an employer-paid qualified healthcare plan is in place.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696200" cy="1335750"/>
          </a:xfrm>
          <a:noFill/>
        </p:spPr>
        <p:txBody>
          <a:bodyPr/>
          <a:lstStyle/>
          <a:p>
            <a:pPr marL="454025" indent="-454025">
              <a:lnSpc>
                <a:spcPct val="100000"/>
              </a:lnSpc>
            </a:pPr>
            <a:r>
              <a:rPr lang="en-US" b="1" i="1" u="sng" dirty="0">
                <a:solidFill>
                  <a:srgbClr val="002060"/>
                </a:solidFill>
              </a:rPr>
              <a:t>Any </a:t>
            </a:r>
            <a:r>
              <a:rPr lang="en-US" b="1" u="sng" dirty="0" smtClean="0">
                <a:solidFill>
                  <a:srgbClr val="002060"/>
                </a:solidFill>
              </a:rPr>
              <a:t>W-2 </a:t>
            </a:r>
            <a:r>
              <a:rPr lang="en-US" b="1" i="1" u="sng" dirty="0" smtClean="0">
                <a:solidFill>
                  <a:srgbClr val="002060"/>
                </a:solidFill>
              </a:rPr>
              <a:t>employee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of an eligible employing organization may </a:t>
            </a:r>
            <a:r>
              <a:rPr lang="en-US" b="1" dirty="0" smtClean="0">
                <a:solidFill>
                  <a:srgbClr val="002060"/>
                </a:solidFill>
              </a:rPr>
              <a:t>participate  </a:t>
            </a:r>
            <a:endParaRPr lang="en-US" b="1" dirty="0">
              <a:solidFill>
                <a:srgbClr val="002060"/>
              </a:solidFill>
            </a:endParaRPr>
          </a:p>
          <a:p>
            <a:pPr marL="454025" indent="-454025">
              <a:buFontTx/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Retirement Savings Plan</a:t>
            </a:r>
          </a:p>
        </p:txBody>
      </p:sp>
      <p:sp>
        <p:nvSpPr>
          <p:cNvPr id="258052" name="Text Box 4"/>
          <p:cNvSpPr txBox="1">
            <a:spLocks noChangeArrowheads="1"/>
          </p:cNvSpPr>
          <p:nvPr/>
        </p:nvSpPr>
        <p:spPr bwMode="auto">
          <a:xfrm>
            <a:off x="684213" y="3200400"/>
            <a:ext cx="6981398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buClr>
                <a:schemeClr val="tx2"/>
              </a:buClr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  <a:latin typeface="Arial" pitchFamily="34" charset="0"/>
              </a:rPr>
              <a:t>Fidelity Investments is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</a:rPr>
              <a:t>record keeper</a:t>
            </a:r>
          </a:p>
          <a:p>
            <a:pPr marL="914400" lvl="1" indent="-457200">
              <a:buClr>
                <a:schemeClr val="tx2"/>
              </a:buClr>
              <a:buFontTx/>
              <a:buChar char="•"/>
            </a:pP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</a:rPr>
              <a:t>Annual fee of $15</a:t>
            </a:r>
          </a:p>
          <a:p>
            <a:pPr marL="914400" lvl="1" indent="-457200">
              <a:buClr>
                <a:schemeClr val="tx2"/>
              </a:buClr>
              <a:buFontTx/>
              <a:buChar char="•"/>
            </a:pP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hlinkClick r:id="rId3"/>
              </a:rPr>
              <a:t>www.fidelity.com</a:t>
            </a:r>
            <a:endParaRPr lang="en-US" sz="2600" b="1" dirty="0" smtClean="0">
              <a:solidFill>
                <a:srgbClr val="002060"/>
              </a:solidFill>
              <a:latin typeface="Arial" pitchFamily="34" charset="0"/>
            </a:endParaRPr>
          </a:p>
          <a:p>
            <a:pPr marL="1371600" lvl="2" indent="-457200">
              <a:buClr>
                <a:schemeClr val="tx2"/>
              </a:buClr>
              <a:buFontTx/>
              <a:buChar char="•"/>
            </a:pP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</a:rPr>
              <a:t>“How Much Do I Need to Retire?”</a:t>
            </a:r>
          </a:p>
          <a:p>
            <a:pPr marL="914400" lvl="1" indent="-457200">
              <a:buClr>
                <a:schemeClr val="tx2"/>
              </a:buClr>
              <a:buFontTx/>
              <a:buChar char="•"/>
            </a:pPr>
            <a:endParaRPr lang="en-US" sz="2800" b="1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258053" name="Text Box 5"/>
          <p:cNvSpPr txBox="1">
            <a:spLocks noChangeArrowheads="1"/>
          </p:cNvSpPr>
          <p:nvPr/>
        </p:nvSpPr>
        <p:spPr bwMode="auto">
          <a:xfrm>
            <a:off x="684213" y="2286000"/>
            <a:ext cx="7315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Clr>
                <a:schemeClr val="tx2"/>
              </a:buClr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  <a:latin typeface="Arial" pitchFamily="34" charset="0"/>
              </a:rPr>
              <a:t>Contributions may be made by employee, employer, or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</a:rPr>
              <a:t>both</a:t>
            </a:r>
          </a:p>
        </p:txBody>
      </p:sp>
      <p:pic>
        <p:nvPicPr>
          <p:cNvPr id="258054" name="Picture 6" descr="fidelity investment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5435600"/>
            <a:ext cx="2971800" cy="73660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5F56A-C3CB-40F0-8765-C020474F078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Employee</a:t>
            </a:r>
            <a:r>
              <a:rPr lang="en-US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Assistance</a:t>
            </a:r>
            <a:r>
              <a:rPr lang="en-US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rgbClr val="002060"/>
                </a:solidFill>
              </a:rPr>
              <a:t>Cigna</a:t>
            </a:r>
            <a:r>
              <a:rPr lang="en-US" sz="3000" dirty="0" smtClean="0">
                <a:solidFill>
                  <a:srgbClr val="002060"/>
                </a:solidFill>
              </a:rPr>
              <a:t>: </a:t>
            </a:r>
            <a:r>
              <a:rPr lang="en-US" sz="3000" b="1" dirty="0" smtClean="0">
                <a:solidFill>
                  <a:srgbClr val="002060"/>
                </a:solidFill>
              </a:rPr>
              <a:t>E</a:t>
            </a:r>
            <a:r>
              <a:rPr lang="en-US" sz="3000" dirty="0" smtClean="0">
                <a:solidFill>
                  <a:srgbClr val="002060"/>
                </a:solidFill>
              </a:rPr>
              <a:t>mployee </a:t>
            </a:r>
            <a:r>
              <a:rPr lang="en-US" sz="3000" b="1" dirty="0" smtClean="0">
                <a:solidFill>
                  <a:srgbClr val="002060"/>
                </a:solidFill>
              </a:rPr>
              <a:t>A</a:t>
            </a:r>
            <a:r>
              <a:rPr lang="en-US" sz="3000" dirty="0" smtClean="0">
                <a:solidFill>
                  <a:srgbClr val="002060"/>
                </a:solidFill>
              </a:rPr>
              <a:t>ssistance </a:t>
            </a:r>
            <a:r>
              <a:rPr lang="en-US" sz="3000" b="1" dirty="0" smtClean="0">
                <a:solidFill>
                  <a:srgbClr val="002060"/>
                </a:solidFill>
              </a:rPr>
              <a:t>P</a:t>
            </a:r>
            <a:r>
              <a:rPr lang="en-US" sz="3000" dirty="0" smtClean="0">
                <a:solidFill>
                  <a:srgbClr val="002060"/>
                </a:solidFill>
              </a:rPr>
              <a:t>rogram</a:t>
            </a:r>
            <a:endParaRPr lang="en-US" sz="3000" dirty="0">
              <a:solidFill>
                <a:srgbClr val="002060"/>
              </a:solidFill>
            </a:endParaRPr>
          </a:p>
          <a:p>
            <a:pPr lvl="1"/>
            <a:r>
              <a:rPr lang="en-US" sz="3000" dirty="0" smtClean="0">
                <a:solidFill>
                  <a:srgbClr val="002060"/>
                </a:solidFill>
              </a:rPr>
              <a:t>Confidential counseling/referral service</a:t>
            </a:r>
          </a:p>
          <a:p>
            <a:pPr lvl="2"/>
            <a:r>
              <a:rPr lang="en-US" sz="2600" dirty="0" smtClean="0">
                <a:solidFill>
                  <a:srgbClr val="002060"/>
                </a:solidFill>
              </a:rPr>
              <a:t>866-640-2772</a:t>
            </a:r>
          </a:p>
          <a:p>
            <a:pPr lvl="2"/>
            <a:r>
              <a:rPr lang="en-US" sz="2600" dirty="0" smtClean="0">
                <a:solidFill>
                  <a:srgbClr val="002060"/>
                </a:solidFill>
              </a:rPr>
              <a:t>24 hours/7days a week access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</a:rPr>
              <a:t>For </a:t>
            </a:r>
            <a:r>
              <a:rPr lang="en-US" sz="2800" dirty="0">
                <a:solidFill>
                  <a:srgbClr val="002060"/>
                </a:solidFill>
              </a:rPr>
              <a:t>members and household </a:t>
            </a:r>
            <a:r>
              <a:rPr lang="en-US" sz="2800" dirty="0" smtClean="0">
                <a:solidFill>
                  <a:srgbClr val="002060"/>
                </a:solidFill>
              </a:rPr>
              <a:t>members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</a:rPr>
              <a:t>Six </a:t>
            </a:r>
            <a:r>
              <a:rPr lang="en-US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sessions per person per issue</a:t>
            </a:r>
          </a:p>
          <a:p>
            <a:pPr lvl="2"/>
            <a:r>
              <a:rPr lang="en-US" sz="2600" dirty="0" smtClean="0">
                <a:solidFill>
                  <a:srgbClr val="002060"/>
                </a:solidFill>
              </a:rPr>
              <a:t>Stress, personal issues, substance abuse,  legal, financial, legal help, and life events</a:t>
            </a:r>
            <a:endParaRPr lang="en-US" sz="2600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A827-DF59-4AA3-A102-44F3F20A57B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543800" cy="1143000"/>
          </a:xfrm>
        </p:spPr>
        <p:txBody>
          <a:bodyPr/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consultation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543800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Management consultation services are available through EAP to church leaders/other managers who need assistance with a difficult management or employee performance issue. 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Management consultation services broad categories: </a:t>
            </a:r>
          </a:p>
          <a:p>
            <a:pPr lvl="1"/>
            <a:r>
              <a:rPr lang="en-US" sz="1800" b="1" dirty="0" smtClean="0">
                <a:solidFill>
                  <a:srgbClr val="002060"/>
                </a:solidFill>
              </a:rPr>
              <a:t>Informal referrals; </a:t>
            </a:r>
          </a:p>
          <a:p>
            <a:pPr lvl="1"/>
            <a:r>
              <a:rPr lang="en-US" sz="1800" b="1" dirty="0" smtClean="0">
                <a:solidFill>
                  <a:srgbClr val="002060"/>
                </a:solidFill>
              </a:rPr>
              <a:t>Formal Management Referrals; </a:t>
            </a:r>
          </a:p>
          <a:p>
            <a:pPr lvl="1"/>
            <a:r>
              <a:rPr lang="en-US" sz="1800" b="1" dirty="0" smtClean="0">
                <a:solidFill>
                  <a:srgbClr val="002060"/>
                </a:solidFill>
              </a:rPr>
              <a:t>Critical Incident Response services; </a:t>
            </a:r>
          </a:p>
          <a:p>
            <a:pPr lvl="1"/>
            <a:r>
              <a:rPr lang="en-US" sz="1800" b="1" dirty="0" smtClean="0">
                <a:solidFill>
                  <a:srgbClr val="002060"/>
                </a:solidFill>
              </a:rPr>
              <a:t>Guidance for other concerns.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Referral to the EAP can be mandatory and a condition of the employee’s continued employment.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Call 866-640-2772. Employee assistance consultants are licensed master’s degree-level clinicians with backgrounds in theology: Dan </a:t>
            </a:r>
            <a:r>
              <a:rPr lang="en-US" sz="2000" b="1" dirty="0" err="1" smtClean="0">
                <a:solidFill>
                  <a:srgbClr val="002060"/>
                </a:solidFill>
              </a:rPr>
              <a:t>Ahlfield</a:t>
            </a:r>
            <a:r>
              <a:rPr lang="en-US" sz="2000" b="1" dirty="0" smtClean="0">
                <a:solidFill>
                  <a:srgbClr val="002060"/>
                </a:solidFill>
              </a:rPr>
              <a:t> &amp; Pam Meier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600" y="1524001"/>
            <a:ext cx="7772400" cy="4648199"/>
          </a:xfrm>
        </p:spPr>
        <p:txBody>
          <a:bodyPr>
            <a:normAutofit fontScale="77500" lnSpcReduction="20000"/>
          </a:bodyPr>
          <a:lstStyle/>
          <a:p>
            <a:pPr marL="514350" indent="-288925">
              <a:lnSpc>
                <a:spcPct val="100000"/>
              </a:lnSpc>
            </a:pPr>
            <a:endParaRPr lang="en-US" dirty="0" smtClean="0">
              <a:solidFill>
                <a:srgbClr val="002060"/>
              </a:solidFill>
            </a:endParaRPr>
          </a:p>
          <a:p>
            <a:pPr marL="514350" indent="-288925">
              <a:lnSpc>
                <a:spcPct val="100000"/>
              </a:lnSpc>
            </a:pPr>
            <a:r>
              <a:rPr lang="en-US" sz="3600" b="1" dirty="0" smtClean="0">
                <a:solidFill>
                  <a:srgbClr val="002060"/>
                </a:solidFill>
              </a:rPr>
              <a:t>Who?</a:t>
            </a:r>
          </a:p>
          <a:p>
            <a:pPr marL="1376363" lvl="2" indent="-514350">
              <a:lnSpc>
                <a:spcPct val="100000"/>
              </a:lnSpc>
              <a:buFont typeface="Arial" pitchFamily="34" charset="0"/>
              <a:buChar char="–"/>
            </a:pPr>
            <a:r>
              <a:rPr lang="en-US" sz="3600" dirty="0" smtClean="0">
                <a:solidFill>
                  <a:srgbClr val="002060"/>
                </a:solidFill>
              </a:rPr>
              <a:t>Members act in 2016 to qualify for 2017</a:t>
            </a:r>
          </a:p>
          <a:p>
            <a:pPr marL="514350" indent="-288925"/>
            <a:r>
              <a:rPr lang="en-US" sz="3600" b="1" dirty="0" smtClean="0">
                <a:solidFill>
                  <a:srgbClr val="002060"/>
                </a:solidFill>
              </a:rPr>
              <a:t>When?</a:t>
            </a:r>
          </a:p>
          <a:p>
            <a:pPr marL="1376363" lvl="2" indent="-514350">
              <a:lnSpc>
                <a:spcPct val="100000"/>
              </a:lnSpc>
              <a:buFont typeface="Arial" pitchFamily="34" charset="0"/>
              <a:buChar char="–"/>
            </a:pPr>
            <a:r>
              <a:rPr lang="en-US" sz="3600" dirty="0" smtClean="0">
                <a:solidFill>
                  <a:srgbClr val="002060"/>
                </a:solidFill>
              </a:rPr>
              <a:t>complete health actions between October 1, 2015 - September 30, 2016</a:t>
            </a:r>
          </a:p>
          <a:p>
            <a:pPr marL="514350" indent="-288925"/>
            <a:r>
              <a:rPr lang="en-US" sz="3600" b="1" dirty="0" smtClean="0">
                <a:solidFill>
                  <a:srgbClr val="002060"/>
                </a:solidFill>
              </a:rPr>
              <a:t>How tracked? </a:t>
            </a:r>
          </a:p>
          <a:p>
            <a:pPr marL="914400" lvl="1" indent="-288925"/>
            <a:r>
              <a:rPr lang="en-US" sz="3600" dirty="0" smtClean="0">
                <a:solidFill>
                  <a:srgbClr val="002060"/>
                </a:solidFill>
              </a:rPr>
              <a:t>       via Benefits Connect</a:t>
            </a:r>
          </a:p>
          <a:p>
            <a:pPr marL="514350" indent="-288925"/>
            <a:r>
              <a:rPr lang="en-US" sz="3600" b="1" dirty="0" smtClean="0">
                <a:solidFill>
                  <a:srgbClr val="002060"/>
                </a:solidFill>
              </a:rPr>
              <a:t>Why???</a:t>
            </a:r>
          </a:p>
          <a:p>
            <a:pPr marL="914400" lvl="1" indent="-288925"/>
            <a:r>
              <a:rPr lang="en-US" sz="3600" b="1" dirty="0" smtClean="0">
                <a:solidFill>
                  <a:srgbClr val="002060"/>
                </a:solidFill>
              </a:rPr>
              <a:t>       Lower Deductible!!!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6CB7AE63-0C95-4A2B-A0BF-B48DC6DCF5BD}" type="slidenum">
              <a:rPr lang="en-US" smtClean="0"/>
              <a:pPr algn="r"/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467600" cy="1143000"/>
          </a:xfrm>
        </p:spPr>
        <p:txBody>
          <a:bodyPr/>
          <a:lstStyle/>
          <a:p>
            <a:pPr algn="ctr"/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5" descr="X:\Communications - Benefits\Call to Health\2015\Graphic info for Limeade\Call to Health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76200"/>
            <a:ext cx="7467600" cy="1905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4293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dirty="0" smtClean="0">
                <a:solidFill>
                  <a:srgbClr val="002060"/>
                </a:solidFill>
              </a:rPr>
              <a:t>…</a:t>
            </a:r>
            <a:r>
              <a:rPr lang="en-US" sz="3200" dirty="0" smtClean="0">
                <a:solidFill>
                  <a:srgbClr val="002060"/>
                </a:solidFill>
              </a:rPr>
              <a:t>is called and committed to the mission of the PC(USA), providing for the Church resources that proclaim, promote and sustain Christ’s gift of abundant life. The provision of these resources – including benefits, assistance, and educational resources – sustains wholeness for those who serve the Church, and strengthens the Church for its mission.</a:t>
            </a:r>
            <a:endParaRPr lang="en-US" sz="3200" dirty="0" smtClean="0">
              <a:solidFill>
                <a:srgbClr val="002060"/>
              </a:solidFill>
              <a:latin typeface="Univers 55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6CB7AE63-0C95-4A2B-A0BF-B48DC6DCF5BD}" type="slidenum">
              <a:rPr lang="en-US" smtClean="0"/>
              <a:pPr algn="r"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Board of Pensions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2748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Tx/>
              <a:buNone/>
              <a:defRPr/>
            </a:pPr>
            <a:endParaRPr lang="en-US" dirty="0" smtClean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Benefits by Classification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Identify which Positions (</a:t>
            </a:r>
            <a:r>
              <a:rPr lang="en-US" sz="3200" i="1" dirty="0" smtClean="0">
                <a:solidFill>
                  <a:srgbClr val="002060"/>
                </a:solidFill>
              </a:rPr>
              <a:t>not persons</a:t>
            </a:r>
            <a:r>
              <a:rPr lang="en-US" sz="3200" dirty="0" smtClean="0">
                <a:solidFill>
                  <a:srgbClr val="002060"/>
                </a:solidFill>
              </a:rPr>
              <a:t>) are  						</a:t>
            </a:r>
            <a:r>
              <a:rPr lang="en-US" sz="3200" b="1" dirty="0" smtClean="0">
                <a:solidFill>
                  <a:srgbClr val="002060"/>
                </a:solidFill>
              </a:rPr>
              <a:t>Exempt and Non-Exempt (DOL)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		Part-Time and Full Time</a:t>
            </a:r>
          </a:p>
          <a:p>
            <a:r>
              <a:rPr lang="en-US" sz="3200" b="1" dirty="0" smtClean="0">
                <a:solidFill>
                  <a:srgbClr val="002060"/>
                </a:solidFill>
              </a:rPr>
              <a:t>I</a:t>
            </a:r>
            <a:r>
              <a:rPr lang="en-US" sz="3200" dirty="0" smtClean="0">
                <a:solidFill>
                  <a:srgbClr val="002060"/>
                </a:solidFill>
              </a:rPr>
              <a:t>dentify </a:t>
            </a:r>
            <a:r>
              <a:rPr lang="en-US" sz="3200" b="1" dirty="0" smtClean="0">
                <a:solidFill>
                  <a:srgbClr val="002060"/>
                </a:solidFill>
              </a:rPr>
              <a:t>which Positions</a:t>
            </a:r>
            <a:r>
              <a:rPr lang="en-US" sz="3200" dirty="0" smtClean="0">
                <a:solidFill>
                  <a:srgbClr val="002060"/>
                </a:solidFill>
              </a:rPr>
              <a:t> (</a:t>
            </a:r>
            <a:r>
              <a:rPr lang="en-US" sz="3200" i="1" dirty="0" smtClean="0">
                <a:solidFill>
                  <a:srgbClr val="002060"/>
                </a:solidFill>
              </a:rPr>
              <a:t>not persons</a:t>
            </a:r>
            <a:r>
              <a:rPr lang="en-US" sz="3200" dirty="0" smtClean="0">
                <a:solidFill>
                  <a:srgbClr val="002060"/>
                </a:solidFill>
              </a:rPr>
              <a:t>) and employment classifications qualify for </a:t>
            </a:r>
            <a:r>
              <a:rPr lang="en-US" sz="3200" b="1" dirty="0" smtClean="0">
                <a:solidFill>
                  <a:srgbClr val="002060"/>
                </a:solidFill>
              </a:rPr>
              <a:t>which Benefits</a:t>
            </a:r>
            <a:r>
              <a:rPr lang="en-US" sz="3200" dirty="0" smtClean="0">
                <a:solidFill>
                  <a:srgbClr val="002060"/>
                </a:solidFill>
              </a:rPr>
              <a:t>		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Objectives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543800" cy="5562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Provide for a single plan.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Preserve existing benefits for installed pastors.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Adopt language and Plan terminology</a:t>
            </a:r>
            <a:r>
              <a:rPr lang="en-US" dirty="0" smtClean="0">
                <a:solidFill>
                  <a:srgbClr val="002060"/>
                </a:solidFill>
              </a:rPr>
              <a:t> consistent with the </a:t>
            </a:r>
            <a:r>
              <a:rPr lang="en-US" i="1" dirty="0" smtClean="0">
                <a:solidFill>
                  <a:srgbClr val="002060"/>
                </a:solidFill>
              </a:rPr>
              <a:t>Book of Order.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Modernize plan provisions.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Reinforce the importance of holistic health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Develop a Medical Plan pricing model</a:t>
            </a:r>
            <a:r>
              <a:rPr lang="en-US" dirty="0" smtClean="0">
                <a:solidFill>
                  <a:srgbClr val="002060"/>
                </a:solidFill>
              </a:rPr>
              <a:t> that is sustainable and transparent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Will Be Eligible?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543800" cy="4525963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Installed Teaching Elders</a:t>
            </a:r>
            <a:r>
              <a:rPr lang="en-US" dirty="0" smtClean="0">
                <a:solidFill>
                  <a:srgbClr val="002060"/>
                </a:solidFill>
              </a:rPr>
              <a:t> will be enrolled in Pastor’s Participation. 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Other Teaching Elders</a:t>
            </a:r>
            <a:r>
              <a:rPr lang="en-US" dirty="0" smtClean="0">
                <a:solidFill>
                  <a:srgbClr val="002060"/>
                </a:solidFill>
              </a:rPr>
              <a:t> may be enrolled in either Pastor’s Participation or in menu options.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Other Employees</a:t>
            </a:r>
            <a:r>
              <a:rPr lang="en-US" dirty="0" smtClean="0">
                <a:solidFill>
                  <a:srgbClr val="002060"/>
                </a:solidFill>
              </a:rPr>
              <a:t> will be eligible to enroll in menu options selected by the employer. </a:t>
            </a:r>
          </a:p>
          <a:p>
            <a:pPr lvl="1"/>
            <a:r>
              <a:rPr lang="en-US" sz="2200" dirty="0" smtClean="0">
                <a:solidFill>
                  <a:srgbClr val="002060"/>
                </a:solidFill>
              </a:rPr>
              <a:t>Require a working-hour </a:t>
            </a:r>
            <a:r>
              <a:rPr lang="en-US" sz="2200" b="1" dirty="0" smtClean="0">
                <a:solidFill>
                  <a:srgbClr val="002060"/>
                </a:solidFill>
              </a:rPr>
              <a:t>minimum of 20 hours per week</a:t>
            </a:r>
            <a:r>
              <a:rPr lang="en-US" sz="2200" dirty="0" smtClean="0">
                <a:solidFill>
                  <a:srgbClr val="002060"/>
                </a:solidFill>
              </a:rPr>
              <a:t> for all benefits except the RSP.</a:t>
            </a:r>
          </a:p>
          <a:p>
            <a:pPr lvl="1"/>
            <a:r>
              <a:rPr lang="en-US" sz="2200" dirty="0" smtClean="0">
                <a:solidFill>
                  <a:srgbClr val="002060"/>
                </a:solidFill>
              </a:rPr>
              <a:t>Employers will be able to implement </a:t>
            </a:r>
            <a:r>
              <a:rPr lang="en-US" sz="2200" b="1" dirty="0" smtClean="0">
                <a:solidFill>
                  <a:srgbClr val="002060"/>
                </a:solidFill>
              </a:rPr>
              <a:t>grandfathering provisions</a:t>
            </a:r>
            <a:r>
              <a:rPr lang="en-US" sz="2200" dirty="0" smtClean="0">
                <a:solidFill>
                  <a:srgbClr val="002060"/>
                </a:solidFill>
              </a:rPr>
              <a:t> for Other Employees.</a:t>
            </a:r>
          </a:p>
          <a:p>
            <a:pPr lvl="1"/>
            <a:endParaRPr lang="en-US" sz="2800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Pastor’s Participation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Benefits for installed pastors, </a:t>
            </a:r>
            <a:r>
              <a:rPr lang="en-US" b="1" dirty="0" smtClean="0">
                <a:solidFill>
                  <a:srgbClr val="002060"/>
                </a:solidFill>
              </a:rPr>
              <a:t>Pastor’s Participation</a:t>
            </a:r>
            <a:r>
              <a:rPr lang="en-US" dirty="0" smtClean="0">
                <a:solidFill>
                  <a:srgbClr val="002060"/>
                </a:solidFill>
              </a:rPr>
              <a:t>, includes the following, without regard to number of hours worked: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- Defined </a:t>
            </a:r>
            <a:r>
              <a:rPr lang="en-US" b="1" dirty="0" smtClean="0">
                <a:solidFill>
                  <a:srgbClr val="002060"/>
                </a:solidFill>
              </a:rPr>
              <a:t>Pension</a:t>
            </a:r>
            <a:r>
              <a:rPr lang="en-US" dirty="0" smtClean="0">
                <a:solidFill>
                  <a:srgbClr val="002060"/>
                </a:solidFill>
              </a:rPr>
              <a:t> Benefits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- </a:t>
            </a:r>
            <a:r>
              <a:rPr lang="en-US" b="1" dirty="0" smtClean="0">
                <a:solidFill>
                  <a:srgbClr val="002060"/>
                </a:solidFill>
              </a:rPr>
              <a:t>Death</a:t>
            </a:r>
            <a:r>
              <a:rPr lang="en-US" dirty="0" smtClean="0">
                <a:solidFill>
                  <a:srgbClr val="002060"/>
                </a:solidFill>
              </a:rPr>
              <a:t> and </a:t>
            </a:r>
            <a:r>
              <a:rPr lang="en-US" b="1" dirty="0" smtClean="0">
                <a:solidFill>
                  <a:srgbClr val="002060"/>
                </a:solidFill>
              </a:rPr>
              <a:t>Disability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- Preferred Provider Organization </a:t>
            </a:r>
            <a:r>
              <a:rPr lang="en-US" b="1" dirty="0" smtClean="0">
                <a:solidFill>
                  <a:srgbClr val="002060"/>
                </a:solidFill>
              </a:rPr>
              <a:t>Medical</a:t>
            </a:r>
            <a:r>
              <a:rPr lang="en-US" dirty="0" smtClean="0">
                <a:solidFill>
                  <a:srgbClr val="002060"/>
                </a:solidFill>
              </a:rPr>
              <a:t>   </a:t>
            </a:r>
          </a:p>
          <a:p>
            <a:pPr>
              <a:buNone/>
            </a:pPr>
            <a:r>
              <a:rPr lang="en-US" sz="2700" dirty="0" smtClean="0">
                <a:solidFill>
                  <a:srgbClr val="002060"/>
                </a:solidFill>
              </a:rPr>
              <a:t>      </a:t>
            </a:r>
            <a:r>
              <a:rPr lang="en-US" dirty="0" smtClean="0">
                <a:solidFill>
                  <a:srgbClr val="002060"/>
                </a:solidFill>
              </a:rPr>
              <a:t>(PPO)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en-US" b="1" dirty="0" smtClean="0">
                <a:solidFill>
                  <a:srgbClr val="002060"/>
                </a:solidFill>
              </a:rPr>
              <a:t>Dues</a:t>
            </a:r>
            <a:r>
              <a:rPr lang="en-US" dirty="0" smtClean="0">
                <a:solidFill>
                  <a:srgbClr val="002060"/>
                </a:solidFill>
              </a:rPr>
              <a:t> will be on a non-contributory % basis.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Employees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The plan design includes provisions that will enable </a:t>
            </a:r>
            <a:r>
              <a:rPr lang="en-US" b="1" dirty="0" smtClean="0">
                <a:solidFill>
                  <a:srgbClr val="002060"/>
                </a:solidFill>
              </a:rPr>
              <a:t>Employers</a:t>
            </a:r>
            <a:r>
              <a:rPr lang="en-US" dirty="0" smtClean="0">
                <a:solidFill>
                  <a:srgbClr val="002060"/>
                </a:solidFill>
              </a:rPr>
              <a:t> to make decisions about</a:t>
            </a:r>
          </a:p>
          <a:p>
            <a:r>
              <a:rPr lang="en-US" b="1" i="1" u="sng" dirty="0" smtClean="0">
                <a:solidFill>
                  <a:srgbClr val="002060"/>
                </a:solidFill>
              </a:rPr>
              <a:t>What benefits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will be offered? </a:t>
            </a:r>
          </a:p>
          <a:p>
            <a:r>
              <a:rPr lang="en-US" b="1" i="1" u="sng" dirty="0" smtClean="0">
                <a:solidFill>
                  <a:srgbClr val="002060"/>
                </a:solidFill>
              </a:rPr>
              <a:t>Who</a:t>
            </a:r>
            <a:r>
              <a:rPr lang="en-US" b="1" i="1" dirty="0" smtClean="0">
                <a:solidFill>
                  <a:srgbClr val="002060"/>
                </a:solidFill>
              </a:rPr>
              <a:t>, </a:t>
            </a:r>
            <a:r>
              <a:rPr lang="en-US" dirty="0" smtClean="0">
                <a:solidFill>
                  <a:srgbClr val="002060"/>
                </a:solidFill>
              </a:rPr>
              <a:t>in addition to installed pastors,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u="sng" dirty="0" smtClean="0">
                <a:solidFill>
                  <a:srgbClr val="002060"/>
                </a:solidFill>
              </a:rPr>
              <a:t>will be eligible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for benefits?</a:t>
            </a:r>
          </a:p>
          <a:p>
            <a:r>
              <a:rPr lang="en-US" b="1" i="1" u="sng" dirty="0" smtClean="0">
                <a:solidFill>
                  <a:srgbClr val="002060"/>
                </a:solidFill>
              </a:rPr>
              <a:t>How much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employees will contribute toward the cost of coverage?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ges from 2017 Benefits Plan Design public FINAL.jpg"/>
          <p:cNvPicPr>
            <a:picLocks noChangeAspect="1"/>
          </p:cNvPicPr>
          <p:nvPr/>
        </p:nvPicPr>
        <p:blipFill>
          <a:blip r:embed="rId2" cstate="print"/>
          <a:srcRect l="8937" t="45074" r="7564" b="13333"/>
          <a:stretch>
            <a:fillRect/>
          </a:stretch>
        </p:blipFill>
        <p:spPr>
          <a:xfrm>
            <a:off x="304800" y="1163128"/>
            <a:ext cx="8610600" cy="531387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Benefits?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 flipH="1">
            <a:off x="8686799" y="6080444"/>
            <a:ext cx="45719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much ?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543800" cy="5105400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2060"/>
                </a:solidFill>
              </a:rPr>
              <a:t>Pastor’s Participation </a:t>
            </a:r>
            <a:r>
              <a:rPr lang="en-US" sz="2800" dirty="0" smtClean="0">
                <a:solidFill>
                  <a:srgbClr val="002060"/>
                </a:solidFill>
              </a:rPr>
              <a:t>on </a:t>
            </a:r>
            <a:r>
              <a:rPr lang="en-US" sz="2800" b="1" dirty="0" smtClean="0">
                <a:solidFill>
                  <a:srgbClr val="002060"/>
                </a:solidFill>
              </a:rPr>
              <a:t>% basis.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2060"/>
                </a:solidFill>
              </a:rPr>
              <a:t>Medical Dues for Other Employees</a:t>
            </a:r>
            <a:r>
              <a:rPr lang="en-US" sz="2800" dirty="0" smtClean="0">
                <a:solidFill>
                  <a:srgbClr val="002060"/>
                </a:solidFill>
              </a:rPr>
              <a:t>  	- expressed as </a:t>
            </a:r>
            <a:r>
              <a:rPr lang="en-US" sz="2800" b="1" dirty="0" smtClean="0">
                <a:solidFill>
                  <a:srgbClr val="002060"/>
                </a:solidFill>
              </a:rPr>
              <a:t>fixed dollar amounts 		</a:t>
            </a:r>
            <a:r>
              <a:rPr lang="en-US" sz="2800" dirty="0" smtClean="0">
                <a:solidFill>
                  <a:srgbClr val="002060"/>
                </a:solidFill>
              </a:rPr>
              <a:t>- </a:t>
            </a:r>
            <a:r>
              <a:rPr lang="en-US" sz="2800" b="1" dirty="0" smtClean="0">
                <a:solidFill>
                  <a:srgbClr val="002060"/>
                </a:solidFill>
              </a:rPr>
              <a:t>coverage level pricing 		 	</a:t>
            </a:r>
            <a:r>
              <a:rPr lang="en-US" sz="2800" dirty="0" smtClean="0">
                <a:solidFill>
                  <a:srgbClr val="002060"/>
                </a:solidFill>
              </a:rPr>
              <a:t>-calculated on a </a:t>
            </a:r>
            <a:r>
              <a:rPr lang="en-US" sz="2800" b="1" dirty="0" smtClean="0">
                <a:solidFill>
                  <a:srgbClr val="002060"/>
                </a:solidFill>
              </a:rPr>
              <a:t>regional pricing model</a:t>
            </a:r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There will be a </a:t>
            </a:r>
            <a:r>
              <a:rPr lang="en-US" b="1" dirty="0" smtClean="0">
                <a:solidFill>
                  <a:srgbClr val="002060"/>
                </a:solidFill>
              </a:rPr>
              <a:t>transitional pricing structure</a:t>
            </a:r>
            <a:r>
              <a:rPr lang="en-US" dirty="0" smtClean="0">
                <a:solidFill>
                  <a:srgbClr val="002060"/>
                </a:solidFill>
              </a:rPr>
              <a:t> for some existing employers in the Traditional Plan, which limits increases in family coverage costs.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6A22-050C-4FBA-86AB-490B4C54225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10735</TotalTime>
  <Words>745</Words>
  <Application>Microsoft Office PowerPoint</Application>
  <PresentationFormat>On-screen Show (4:3)</PresentationFormat>
  <Paragraphs>127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Times</vt:lpstr>
      <vt:lpstr>Times New Roman</vt:lpstr>
      <vt:lpstr>Univers 55</vt:lpstr>
      <vt:lpstr>Office Theme</vt:lpstr>
      <vt:lpstr>Custom Design</vt:lpstr>
      <vt:lpstr>3_Custom Design</vt:lpstr>
      <vt:lpstr>1_Custom Design</vt:lpstr>
      <vt:lpstr>2_Custom Design</vt:lpstr>
      <vt:lpstr>5_Custom Design</vt:lpstr>
      <vt:lpstr>4_Custom Design</vt:lpstr>
      <vt:lpstr>Synod of the Sun  Personnel &amp; Transition Comm.</vt:lpstr>
      <vt:lpstr>The Board of Pensions</vt:lpstr>
      <vt:lpstr>Benefits by Classification</vt:lpstr>
      <vt:lpstr>Design Objectives</vt:lpstr>
      <vt:lpstr>Who Will Be Eligible?</vt:lpstr>
      <vt:lpstr>Pastor’s Participation</vt:lpstr>
      <vt:lpstr>Other Employees</vt:lpstr>
      <vt:lpstr>What Benefits?</vt:lpstr>
      <vt:lpstr>  How much ?   </vt:lpstr>
      <vt:lpstr>Cost Sharing?</vt:lpstr>
      <vt:lpstr>When?</vt:lpstr>
      <vt:lpstr>Tax Advantaged Plans</vt:lpstr>
      <vt:lpstr>Retirement Savings Plan</vt:lpstr>
      <vt:lpstr>Employee Assistance Program</vt:lpstr>
      <vt:lpstr>Management consultation</vt:lpstr>
      <vt:lpstr>PowerPoint Presentation</vt:lpstr>
    </vt:vector>
  </TitlesOfParts>
  <Company>Board of Pensions PCUSA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Andrew Browne</dc:creator>
  <cp:lastModifiedBy>Valerie Young</cp:lastModifiedBy>
  <cp:revision>751</cp:revision>
  <dcterms:created xsi:type="dcterms:W3CDTF">2008-12-30T20:19:24Z</dcterms:created>
  <dcterms:modified xsi:type="dcterms:W3CDTF">2016-02-09T20:35:30Z</dcterms:modified>
</cp:coreProperties>
</file>